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Красным обозначены исчезнувшие при распаде СССР элементы административно-территориального устройства, институты согласования интересов и органы власти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0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Текст заголовка"/>
          <p:cNvSpPr txBox="1"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99" name="Уровень текста 1…"/>
          <p:cNvSpPr txBox="1"/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Текст заголовка"/>
          <p:cNvSpPr txBox="1"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</p:spPr>
        <p:txBody>
          <a:bodyPr/>
          <a:lstStyle>
            <a:lvl1pPr defTabSz="914400">
              <a:defRPr>
                <a:uFillTx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08" name="Уровень текста 1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 defTabSz="914400">
              <a:defRPr>
                <a:uFillTx/>
              </a:defRPr>
            </a:lvl1pPr>
            <a:lvl2pPr defTabSz="914400">
              <a:defRPr>
                <a:uFillTx/>
              </a:defRPr>
            </a:lvl2pPr>
            <a:lvl3pPr defTabSz="914400">
              <a:defRPr>
                <a:uFillTx/>
              </a:defRPr>
            </a:lvl3pPr>
            <a:lvl4pPr defTabSz="914400">
              <a:defRPr>
                <a:uFillTx/>
              </a:defRPr>
            </a:lvl4pPr>
            <a:lvl5pPr defTabSz="914400">
              <a:defRPr>
                <a:uFillTx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defRPr>
                <a:uFillTx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half" idx="1"/>
          </p:nvPr>
        </p:nvSpPr>
        <p:spPr>
          <a:xfrm>
            <a:off x="722312" y="1192212"/>
            <a:ext cx="7772401" cy="32146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457200" y="1600199"/>
            <a:ext cx="4038600" cy="525780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 заголовка"/>
          <p:cNvSpPr txBox="1"/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2" name="Уровень текста 1…"/>
          <p:cNvSpPr txBox="1"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Текст заголовка"/>
          <p:cNvSpPr txBox="1"/>
          <p:nvPr>
            <p:ph type="title"/>
          </p:nvPr>
        </p:nvSpPr>
        <p:spPr>
          <a:xfrm>
            <a:off x="1792288" y="3086100"/>
            <a:ext cx="5486402" cy="228123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1" name="Уровень текста 1…"/>
          <p:cNvSpPr txBox="1"/>
          <p:nvPr>
            <p:ph type="body" sz="quarter" idx="1"/>
          </p:nvPr>
        </p:nvSpPr>
        <p:spPr>
          <a:xfrm>
            <a:off x="1792288" y="5367337"/>
            <a:ext cx="5486402" cy="14906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457200" y="1600199"/>
            <a:ext cx="8229600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8422820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Административно-территориальная структура СССР и России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defTabSz="365759">
              <a:defRPr sz="3100"/>
            </a:lvl1pPr>
          </a:lstStyle>
          <a:p>
            <a:pPr/>
            <a:r>
              <a:t>Административно-территориальная структура СССР и России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Административно-территориальная структура Российской Федерации"/>
          <p:cNvSpPr txBox="1"/>
          <p:nvPr>
            <p:ph type="title"/>
          </p:nvPr>
        </p:nvSpPr>
        <p:spPr>
          <a:xfrm>
            <a:off x="395138" y="0"/>
            <a:ext cx="8686357" cy="664146"/>
          </a:xfrm>
          <a:prstGeom prst="rect">
            <a:avLst/>
          </a:prstGeom>
        </p:spPr>
        <p:txBody>
          <a:bodyPr lIns="38096" tIns="38096" rIns="38096" bIns="38096"/>
          <a:lstStyle>
            <a:lvl1pPr indent="27905" defTabSz="914144">
              <a:lnSpc>
                <a:spcPct val="70000"/>
              </a:lnSpc>
              <a:defRPr sz="13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Административно-территориальная структура Российской Федерации</a:t>
            </a:r>
          </a:p>
        </p:txBody>
      </p:sp>
      <p:graphicFrame>
        <p:nvGraphicFramePr>
          <p:cNvPr id="140" name="Таблица"/>
          <p:cNvGraphicFramePr/>
          <p:nvPr/>
        </p:nvGraphicFramePr>
        <p:xfrm>
          <a:off x="320911" y="346213"/>
          <a:ext cx="8502180" cy="63690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338"/>
                <a:gridCol w="940965"/>
                <a:gridCol w="940966"/>
                <a:gridCol w="943198"/>
                <a:gridCol w="940966"/>
                <a:gridCol w="940965"/>
                <a:gridCol w="929804"/>
                <a:gridCol w="955477"/>
                <a:gridCol w="984498"/>
              </a:tblGrid>
              <a:tr h="47662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управления</a:t>
                      </a:r>
                    </a:p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деления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 (городов федерального значения)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органы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24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Окружные власти, федеральные министерства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Столичные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549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Префектуры Москвы, районы СПб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субъектов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ЗАТО, наукограды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Управы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 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8561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Свободные экономические,рекреационные и другие зоны, заповедники и другие охраняемые территории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Муниципальные районы в составе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63488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гарнизоны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Внутрирайонные территории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научные городки и пр.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Подмосковные поселки, входящие в состав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Таблица"/>
          <p:cNvGraphicFramePr/>
          <p:nvPr/>
        </p:nvGraphicFramePr>
        <p:xfrm>
          <a:off x="320911" y="320661"/>
          <a:ext cx="8502180" cy="63690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338"/>
                <a:gridCol w="940965"/>
                <a:gridCol w="940966"/>
                <a:gridCol w="943198"/>
                <a:gridCol w="940966"/>
                <a:gridCol w="940965"/>
                <a:gridCol w="929804"/>
                <a:gridCol w="955477"/>
                <a:gridCol w="984498"/>
              </a:tblGrid>
              <a:tr h="47662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управления</a:t>
                      </a:r>
                    </a:p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деления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 (городов федерального значения)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органы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24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Окружные власти, федеральные министерства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Столичные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549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Префектуры Москвы, районы СПб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субъектов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ЗАТО, наукограды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Управы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 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8561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Свободные экономические,рекреационные и другие зоны, заповедники и другие охраняемые территории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Муниципальные районы в составе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63488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гарнизоны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Внутрирайонные территории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научные городки и пр.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Подмосковные поселки, входящие в состав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93E3FD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Муниципальные районы включаются в состав городских округов. Городские и сельские поселения переводятся в статус поселений"/>
          <p:cNvSpPr txBox="1"/>
          <p:nvPr>
            <p:ph type="body" idx="4294967295"/>
          </p:nvPr>
        </p:nvSpPr>
        <p:spPr>
          <a:xfrm>
            <a:off x="746977" y="897169"/>
            <a:ext cx="7252035" cy="4735472"/>
          </a:xfrm>
          <a:prstGeom prst="rect">
            <a:avLst/>
          </a:prstGeom>
        </p:spPr>
        <p:txBody>
          <a:bodyPr/>
          <a:lstStyle/>
          <a:p>
            <a:pPr/>
            <a:r>
              <a:t>Муниципальные районы включаются в состав городских округов. Городские и сельские поселения переводятся в статус поселений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Таблица"/>
          <p:cNvGraphicFramePr/>
          <p:nvPr/>
        </p:nvGraphicFramePr>
        <p:xfrm>
          <a:off x="320911" y="255308"/>
          <a:ext cx="8502180" cy="63690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338"/>
                <a:gridCol w="940965"/>
                <a:gridCol w="940966"/>
                <a:gridCol w="943198"/>
                <a:gridCol w="940966"/>
                <a:gridCol w="940965"/>
                <a:gridCol w="929804"/>
                <a:gridCol w="955477"/>
                <a:gridCol w="984498"/>
              </a:tblGrid>
              <a:tr h="47662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управления</a:t>
                      </a:r>
                    </a:p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деления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 (городов федерального значения)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органы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24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Окружные власти, федеральные министерства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Столичные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549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Префектуры Москвы, районы СПб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субъектов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ЗАТО, наукограды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Управы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 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8561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Свободные экономические,рекреационные и другие зоны, заповедники и другие охраняемые территории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Муниципальные районы в составе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63488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гарнизоны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Внутрирайонные территории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научные городки и пр.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Подмосковные поселки, входящие в состав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Таблица"/>
          <p:cNvGraphicFramePr/>
          <p:nvPr/>
        </p:nvGraphicFramePr>
        <p:xfrm>
          <a:off x="-146050" y="-114300"/>
          <a:ext cx="9443143" cy="68624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338"/>
                <a:gridCol w="940965"/>
                <a:gridCol w="940965"/>
                <a:gridCol w="940966"/>
                <a:gridCol w="943198"/>
                <a:gridCol w="940966"/>
                <a:gridCol w="940965"/>
                <a:gridCol w="929804"/>
                <a:gridCol w="955477"/>
                <a:gridCol w="984498"/>
              </a:tblGrid>
              <a:tr h="47662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управления</a:t>
                      </a:r>
                    </a:p>
                    <a:p>
                      <a:pPr indent="39687" algn="ctr" defTabSz="649287">
                        <a:lnSpc>
                          <a:spcPct val="70000"/>
                        </a:lnSpc>
                        <a:defRPr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Уровни деления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органы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органы власти внутри Садового кольца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органы власти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24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Окружные власти, федеральные министерства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служащие,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московские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549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Префектуры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 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субъектов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ЗАТО, наукограды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Управы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 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8561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Свободные экономические,рекреационные и другие зоны, заповедники и другие охраняемые территории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Муниципальные районы в составе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63488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гарнизоны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Внутрирайонные территории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научные городки и пр.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Подмосковные поселки, входящие в состав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Под диагональными элементами – названиями органов власти – расположены элементы административно-территориального устройства, то есть части, на которые делится страна…"/>
          <p:cNvSpPr txBox="1"/>
          <p:nvPr>
            <p:ph type="body" idx="1"/>
          </p:nvPr>
        </p:nvSpPr>
        <p:spPr>
          <a:xfrm>
            <a:off x="457200" y="1600199"/>
            <a:ext cx="8229600" cy="45259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Под диагональными элементами – названиями органов власти – расположены элементы административно-территориального устройства, то есть части, на которые делится страна</a:t>
            </a:r>
          </a:p>
          <a:p>
            <a:pPr>
              <a:spcBef>
                <a:spcPts val="600"/>
              </a:spcBef>
              <a:defRPr sz="2900"/>
            </a:pPr>
            <a:r>
              <a:t>Над диагональными элементами – функционеры государства, государственные и муниципальные служащие, в деятельности которых страна интегрируется в целое.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Существует параллельно две системы классификации поселений:…"/>
          <p:cNvSpPr txBox="1"/>
          <p:nvPr>
            <p:ph type="body" idx="1"/>
          </p:nvPr>
        </p:nvSpPr>
        <p:spPr>
          <a:xfrm>
            <a:off x="395536" y="188638"/>
            <a:ext cx="8229601" cy="5688636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600"/>
              </a:spcBef>
              <a:buSzTx/>
              <a:buNone/>
              <a:defRPr sz="2820"/>
            </a:pPr>
            <a:r>
              <a:t>Существует параллельно две системы классификации поселений: </a:t>
            </a:r>
          </a:p>
          <a:p>
            <a:pPr marL="0" indent="0" defTabSz="859536">
              <a:spcBef>
                <a:spcPts val="600"/>
              </a:spcBef>
              <a:buSzTx/>
              <a:buNone/>
              <a:defRPr sz="2820"/>
            </a:pPr>
            <a:r>
              <a:t>-ОКАТО (общероссийский классификатор административно-территориальных образований);</a:t>
            </a:r>
          </a:p>
          <a:p>
            <a:pPr marL="0" indent="0" defTabSz="859536">
              <a:spcBef>
                <a:spcPts val="600"/>
              </a:spcBef>
              <a:buSzTx/>
              <a:buNone/>
              <a:defRPr sz="2820"/>
            </a:pPr>
            <a:r>
              <a:t>-ОКТМО (общероссийский классификатор территориальных муниципальных образований).</a:t>
            </a:r>
            <a:endParaRPr sz="1692"/>
          </a:p>
          <a:p>
            <a:pPr marL="0" indent="0" defTabSz="859536">
              <a:spcBef>
                <a:spcPts val="300"/>
              </a:spcBef>
              <a:buSzTx/>
              <a:buNone/>
              <a:defRPr sz="2820"/>
            </a:pPr>
          </a:p>
          <a:p>
            <a:pPr marL="0" indent="0" defTabSz="859536">
              <a:spcBef>
                <a:spcPts val="600"/>
              </a:spcBef>
              <a:buSzTx/>
              <a:buNone/>
              <a:defRPr sz="2820"/>
            </a:pPr>
            <a:r>
              <a:t>Сейчас ОКАТО и ОКТМО еще существуют параллельно. </a:t>
            </a:r>
          </a:p>
          <a:p>
            <a:pPr marL="0" indent="0" defTabSz="859536">
              <a:spcBef>
                <a:spcPts val="600"/>
              </a:spcBef>
              <a:buSzTx/>
              <a:buNone/>
              <a:defRPr sz="2820"/>
            </a:pPr>
            <a:r>
              <a:t>Так, ЗАТО одновременно и городской округ (в ОКТМО), так и город ( в ОКАТО)</a:t>
            </a:r>
          </a:p>
        </p:txBody>
      </p:sp>
      <p:sp>
        <p:nvSpPr>
          <p:cNvPr id="153" name="Номер слайда"/>
          <p:cNvSpPr txBox="1"/>
          <p:nvPr>
            <p:ph type="sldNum" sz="quarter" idx="4294967295"/>
          </p:nvPr>
        </p:nvSpPr>
        <p:spPr>
          <a:xfrm>
            <a:off x="8422820" y="6221730"/>
            <a:ext cx="263981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914400">
              <a:defRPr>
                <a:uFillTx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В роли институтов, при Советской власти интегрировавшей страну в целое, выступают законы о государственной и муниципальной службе, заместившие партийные и советские органы согласования интересов и распределения ресурсов.…"/>
          <p:cNvSpPr txBox="1"/>
          <p:nvPr>
            <p:ph type="body" idx="1"/>
          </p:nvPr>
        </p:nvSpPr>
        <p:spPr>
          <a:xfrm>
            <a:off x="457200" y="1600199"/>
            <a:ext cx="8229600" cy="452596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900"/>
            </a:pPr>
            <a:r>
              <a:t>В роли институтов, при Советской власти интегрировавшей страну в целое, выступают законы о государственной и муниципальной службе, заместившие партийные и советские органы согласования интересов и распределения ресурсов.</a:t>
            </a:r>
          </a:p>
          <a:p>
            <a:pPr>
              <a:spcBef>
                <a:spcPts val="600"/>
              </a:spcBef>
              <a:defRPr sz="2900"/>
            </a:pPr>
            <a:r>
              <a:t>Никаких координационных органов управления, аналогичных съездам и пленумам КПСС, в настоящее время нет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В тоже время, существует аналог территориальных партийных организаций, который называется гражданским обществом служивых людей.…"/>
          <p:cNvSpPr txBox="1"/>
          <p:nvPr>
            <p:ph type="body" idx="1"/>
          </p:nvPr>
        </p:nvSpPr>
        <p:spPr>
          <a:xfrm>
            <a:off x="312056" y="523724"/>
            <a:ext cx="8229601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В тоже время, существует аналог территориальных партийных организаций, который называется гражданским обществом служивых людей.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В это общество входят чиновники федеральных, региональных и местных органов власти, проживающие на территории конкретных муниципалитетов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В функции этого общества входит, в частности,  обоснование необходимости увеличения ресурсного обеспечения муниципалитетов. Как правило, такое обоснование основывается на изобретении разного рода угроз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Гражданское общество служивых людей не организовано, но институализировано. Институтами этого общества являются бани, рестораны, охота, рыбалка, приходы разных конфессий, спортивные игры.…"/>
          <p:cNvSpPr txBox="1"/>
          <p:nvPr>
            <p:ph type="body" idx="1"/>
          </p:nvPr>
        </p:nvSpPr>
        <p:spPr>
          <a:xfrm>
            <a:off x="457200" y="845598"/>
            <a:ext cx="8229600" cy="45259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Гражданское общество служивых людей не организовано, но институализировано. Институтами этого общества являются бани, рестораны, охота, рыбалка, приходы разных конфессий, спортивные игры.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Гражданское общество служивых людей неоднородно и разбито на кланы и клики, враждующие друг с другом. Основанием для конфликтов является ограниченность располагаемых ресурсов и стремление к их непрерывному переделу в пользу того или иного клана или клики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2951" y="177800"/>
            <a:ext cx="9180515" cy="6502400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</p:pic>
      <p:sp>
        <p:nvSpPr>
          <p:cNvPr id="121" name="административно=территориальная структура СССР"/>
          <p:cNvSpPr txBox="1"/>
          <p:nvPr/>
        </p:nvSpPr>
        <p:spPr>
          <a:xfrm>
            <a:off x="2349139" y="-129733"/>
            <a:ext cx="5615654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административно=территориальная структура СССР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Номер слайда"/>
          <p:cNvSpPr txBox="1"/>
          <p:nvPr>
            <p:ph type="sldNum" sz="quarter" idx="4294967295"/>
          </p:nvPr>
        </p:nvSpPr>
        <p:spPr>
          <a:xfrm>
            <a:off x="8422820" y="6404293"/>
            <a:ext cx="263981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62" name="Таблица"/>
          <p:cNvGraphicFramePr/>
          <p:nvPr/>
        </p:nvGraphicFramePr>
        <p:xfrm>
          <a:off x="320911" y="79210"/>
          <a:ext cx="8502180" cy="636905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338"/>
                <a:gridCol w="940965"/>
                <a:gridCol w="940966"/>
                <a:gridCol w="943198"/>
                <a:gridCol w="940966"/>
                <a:gridCol w="940965"/>
                <a:gridCol w="929804"/>
                <a:gridCol w="955477"/>
                <a:gridCol w="984498"/>
              </a:tblGrid>
              <a:tr h="47662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Уровни управления
Уровни деления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Столичный (городов федерального значения)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336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органы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Государственные служащие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14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гражданское общество служивых людей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24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Федеральные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Окружные власти, федеральные министерства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городов федерального значения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Главные города,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Столичные власти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715492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Региональный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федеральные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Регионы,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Префектуры Москвы, районы СПб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субъектов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719376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ЗАТО, наукограды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Управы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округа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985615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Свободные экономические,рекреационные и другие зоны, заповедники и другие охраняемые территории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Муниципальные районы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lnSpc>
                          <a:spcPct val="70000"/>
                        </a:lnSpc>
                        <a:defRPr b="0" i="0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r>
                        <a:t>Муниципальные районы в составе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муниципальных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763488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гарнизоны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Внутрирайонные территории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Городские 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</a:tr>
              <a:tr h="955477"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Военные базы, научные городки и пр.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 которых находятся окружные учреждения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Подмосковные поселки, входящие в состав Москвы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субъекта федерации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Поселения, входящие в состав городских округов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района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Поселения в составе городских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8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В сложившейся системе согласования интересов между элементами административно-территориального устройства отсутствуют институты стратегического планирования и управления.…"/>
          <p:cNvSpPr txBox="1"/>
          <p:nvPr>
            <p:ph type="body" idx="1"/>
          </p:nvPr>
        </p:nvSpPr>
        <p:spPr>
          <a:xfrm>
            <a:off x="457200" y="821642"/>
            <a:ext cx="8229600" cy="4525965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00"/>
            </a:pPr>
            <a:r>
              <a:t>В сложившейся системе согласования интересов между элементами административно-территориального устройства отсутствуют институты стратегического планирования и управления.</a:t>
            </a:r>
          </a:p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00"/>
            </a:pPr>
            <a:r>
              <a:t>В тоже время развиты институты оперативного и тактического согласования интересов при распределении и перераспределении ресурсов.</a:t>
            </a:r>
          </a:p>
          <a:p>
            <a:pPr marL="336042" indent="-336042" defTabSz="448055">
              <a:lnSpc>
                <a:spcPct val="90000"/>
              </a:lnSpc>
              <a:spcBef>
                <a:spcPts val="600"/>
              </a:spcBef>
              <a:defRPr sz="2600"/>
            </a:pPr>
            <a:r>
              <a:t> Эти институты представлены гражданским обществом служивых людей, которые для внешнего наблюдателя выступают как коррупция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Вариант реформирования"/>
          <p:cNvSpPr txBox="1"/>
          <p:nvPr>
            <p:ph type="title"/>
          </p:nvPr>
        </p:nvSpPr>
        <p:spPr>
          <a:xfrm>
            <a:off x="0" y="-1"/>
            <a:ext cx="9144000" cy="404666"/>
          </a:xfrm>
          <a:prstGeom prst="rect">
            <a:avLst/>
          </a:prstGeom>
        </p:spPr>
        <p:txBody>
          <a:bodyPr/>
          <a:lstStyle>
            <a:lvl1pPr defTabSz="731519">
              <a:defRPr sz="2100"/>
            </a:lvl1pPr>
          </a:lstStyle>
          <a:p>
            <a:pPr/>
            <a:r>
              <a:t>Вариант реформирования</a:t>
            </a:r>
          </a:p>
        </p:txBody>
      </p:sp>
      <p:graphicFrame>
        <p:nvGraphicFramePr>
          <p:cNvPr id="167" name="Таблица"/>
          <p:cNvGraphicFramePr/>
          <p:nvPr/>
        </p:nvGraphicFramePr>
        <p:xfrm>
          <a:off x="1" y="404662"/>
          <a:ext cx="9252520" cy="64533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25251"/>
                <a:gridCol w="925251"/>
                <a:gridCol w="925251"/>
                <a:gridCol w="925251"/>
                <a:gridCol w="925251"/>
                <a:gridCol w="925251"/>
                <a:gridCol w="1036711"/>
                <a:gridCol w="813792"/>
                <a:gridCol w="925251"/>
                <a:gridCol w="925251"/>
              </a:tblGrid>
              <a:tr h="660838">
                <a:tc>
                  <a:txBody>
                    <a:bodyPr/>
                    <a:lstStyle/>
                    <a:p>
                      <a:pPr algn="ctr" defTabSz="649287">
                        <a:defRPr b="0" i="0" sz="9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Уровни управления</a:t>
                      </a:r>
                    </a:p>
                    <a:p>
                      <a:pPr algn="ctr" defTabSz="649287">
                        <a:defRPr b="0" i="0" sz="9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Уровни деления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Окружной (отраслевой)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Столичный (городов федерального значения)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Региональный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Уровень городских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Городских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административных районов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Городских 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0765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Федеральные органы власти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  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801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Окружной (отраслевой)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Федеральные округа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Окружные власти, федеральные министерства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служащие,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служащие,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60838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городов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Города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Города федерального значения – столицы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Столичные власти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801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Региональный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Регионы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Регионы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Префектуры Москвы, районы СПб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субъектов федерации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70908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Уровень городских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агломерации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агломерации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агломерации в составе городов ффедерального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агломерации регионального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городских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60838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Городских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округа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округа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Управы Москвы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округа в составе субъекта федерации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округа в составе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городских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служашие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15874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Административных  районов  (на базе муниципальных районов)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F8F8F8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районы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районы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районы Москвы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 районы в составе субъекта федерации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районы в  составе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Административные районы городов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административных районов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D3FFDC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60838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Городских 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 федерального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Внутрирайонные территории Москвы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 в составе субъекта федерации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 в составе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поселения, входящие в состав городских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поселения в составе района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городских 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60838"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 федерального значения.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 окружного значения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Подмосковные поселки, входящие в состав Москвы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 в составе субъекта федерации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Сельские поселения в составе агломераций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Поселения, входящие в состав городских округов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 в составе района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Поселения в составе городских 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49287">
                        <a:defRPr b="0" i="0" sz="1800">
                          <a:uFillTx/>
                        </a:defRPr>
                      </a:pPr>
                      <a:r>
                        <a:rPr sz="9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поселений</a:t>
                      </a:r>
                    </a:p>
                  </a:txBody>
                  <a:tcPr marL="18000" marR="18000" marT="18000" marB="180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8" name="Номер слайда"/>
          <p:cNvSpPr txBox="1"/>
          <p:nvPr>
            <p:ph type="sldNum" sz="quarter" idx="4294967295"/>
          </p:nvPr>
        </p:nvSpPr>
        <p:spPr>
          <a:xfrm>
            <a:off x="8422820" y="6221730"/>
            <a:ext cx="263981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914400">
              <a:defRPr>
                <a:uFillTx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Вариант сокращения количества уровней"/>
          <p:cNvSpPr txBox="1"/>
          <p:nvPr>
            <p:ph type="title"/>
          </p:nvPr>
        </p:nvSpPr>
        <p:spPr>
          <a:xfrm>
            <a:off x="0" y="-2"/>
            <a:ext cx="9144000" cy="47667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pPr/>
            <a:r>
              <a:t>Вариант сокращения количества уровней</a:t>
            </a:r>
          </a:p>
        </p:txBody>
      </p:sp>
      <p:graphicFrame>
        <p:nvGraphicFramePr>
          <p:cNvPr id="171" name="Таблица"/>
          <p:cNvGraphicFramePr/>
          <p:nvPr/>
        </p:nvGraphicFramePr>
        <p:xfrm>
          <a:off x="0" y="476672"/>
          <a:ext cx="9144000" cy="638133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0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Уровни управления </a:t>
                      </a:r>
                    </a:p>
                    <a:p>
                      <a:pPr indent="39687" algn="ctr" defTabSz="649287">
                        <a:defRPr b="0" i="0" sz="1000">
                          <a:uFill>
                            <a:solidFill>
                              <a:srgbClr val="000000"/>
                            </a:solidFill>
                          </a:uFill>
                        </a:defRPr>
                      </a:pPr>
                      <a:r>
                        <a:t>Уровни деления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окружной -отраслевой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городской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административных районов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Федеральные органы власти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окружной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Федеральные округа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Окружные власти, федеральные министерства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городской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города федерального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города окружного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городские органы власти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Государственные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административных районов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федеральные административные районы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окружные административные районы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внутригородские административные районы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власти административных районов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служащие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 indent="39687" algn="ctr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муниципальный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муниципалитеты федерального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муниципалитеты окружного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муниципалитеты городского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муниципалитеты районного значения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муниципальные власти</a:t>
                      </a:r>
                    </a:p>
                  </a:txBody>
                  <a:tcPr marL="63500" marR="63500" marT="63500" marB="63500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2" name="Номер слайда"/>
          <p:cNvSpPr txBox="1"/>
          <p:nvPr>
            <p:ph type="sldNum" sz="quarter" idx="4294967295"/>
          </p:nvPr>
        </p:nvSpPr>
        <p:spPr>
          <a:xfrm>
            <a:off x="8422820" y="6221730"/>
            <a:ext cx="263981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914400">
              <a:defRPr>
                <a:uFillTx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Такая радикальная реформа административно-территориального деления предполагает элиминацию уровней городов федерального значения, регионов, муниципальных районов, огосударствливание статуса городов, изменение статусов муниципалитетов и формирование принципиально новых форм согласования интересов между элементами территориального устройства."/>
          <p:cNvSpPr txBox="1"/>
          <p:nvPr>
            <p:ph type="body" idx="1"/>
          </p:nvPr>
        </p:nvSpPr>
        <p:spPr>
          <a:xfrm>
            <a:off x="457200" y="836710"/>
            <a:ext cx="8229600" cy="5289455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Такая радикальная реформа административно-территориального деления предполагает элиминацию уровней городов федерального значения, регионов, муниципальных районов, огосударствливание статуса городов, изменение статусов муниципалитетов и формирование принципиально новых форм согласования интересов между элементами территориального устройства.</a:t>
            </a:r>
          </a:p>
        </p:txBody>
      </p:sp>
      <p:sp>
        <p:nvSpPr>
          <p:cNvPr id="175" name="Номер слайда"/>
          <p:cNvSpPr txBox="1"/>
          <p:nvPr>
            <p:ph type="sldNum" sz="quarter" idx="4294967295"/>
          </p:nvPr>
        </p:nvSpPr>
        <p:spPr>
          <a:xfrm>
            <a:off x="8422820" y="6221730"/>
            <a:ext cx="263981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defTabSz="914400">
              <a:defRPr>
                <a:uFillTx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По диагонали расположены названия органов КПСС.…"/>
          <p:cNvSpPr txBox="1"/>
          <p:nvPr>
            <p:ph type="body" idx="1"/>
          </p:nvPr>
        </p:nvSpPr>
        <p:spPr>
          <a:xfrm>
            <a:off x="683707" y="780457"/>
            <a:ext cx="8229601" cy="4525965"/>
          </a:xfrm>
          <a:prstGeom prst="rect">
            <a:avLst/>
          </a:prstGeom>
        </p:spPr>
        <p:txBody>
          <a:bodyPr/>
          <a:lstStyle/>
          <a:p>
            <a:pPr marL="0" indent="0" defTabSz="448055">
              <a:lnSpc>
                <a:spcPct val="90000"/>
              </a:lnSpc>
              <a:buSzTx/>
              <a:buNone/>
              <a:defRPr sz="3100"/>
            </a:pPr>
            <a:r>
              <a:t>По диагонали расположены названия органов КПСС.</a:t>
            </a:r>
          </a:p>
          <a:p>
            <a:pPr marL="0" indent="0" defTabSz="448055">
              <a:lnSpc>
                <a:spcPct val="90000"/>
              </a:lnSpc>
              <a:buSzTx/>
              <a:buNone/>
              <a:defRPr sz="3100"/>
            </a:pPr>
            <a:r>
              <a:t>Под диагональю – названия элементов административно-территориального устройства, частей, на которые делился СССР</a:t>
            </a:r>
          </a:p>
          <a:p>
            <a:pPr marL="0" indent="0" defTabSz="448055">
              <a:lnSpc>
                <a:spcPct val="90000"/>
              </a:lnSpc>
              <a:buSzTx/>
              <a:buNone/>
              <a:defRPr sz="3100"/>
            </a:pPr>
            <a:r>
              <a:t>Над диагональю – партийные и советские должности первых лиц –руководителей элементов административно-территориального устройства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ервые лица всех элементов административно-территориального устройства были членами коллегиальных органов управления – Съездов КПСС, пленумов ЦК КПСС, членов ЦК партий республик, членов обкомов, горкомов и райкомов КПСС, депутатами Советов народных депутатов.…"/>
          <p:cNvSpPr txBox="1"/>
          <p:nvPr>
            <p:ph type="body" idx="1"/>
          </p:nvPr>
        </p:nvSpPr>
        <p:spPr>
          <a:xfrm>
            <a:off x="457200" y="459620"/>
            <a:ext cx="8229600" cy="566654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Первые лица всех элементов административно-территориального устройства были членами коллегиальных органов управления – Съездов КПСС, пленумов ЦК КПСС, членов ЦК партий республик, членов обкомов, горкомов и райкомов КПСС, депутатами Советов народных депутатов.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В деятельности коллегиальных органов управления элементы административно-территориального устройства консолидировались в целостность государства.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На съездах и пленумах партийных органов определялись стратегические цели и пропорции распределения ресурсов между отраслями народного хозяйства и элементами административно-территориального устройства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Оперативные и тактические решения в части перераспределения ресурсов принимались бюро ЦК Партий республик в составе СССР, бюро обкомов, горкомов и райкомов КПСС.…"/>
          <p:cNvSpPr txBox="1"/>
          <p:nvPr>
            <p:ph type="body" idx="1"/>
          </p:nvPr>
        </p:nvSpPr>
        <p:spPr>
          <a:xfrm>
            <a:off x="299961" y="620484"/>
            <a:ext cx="8229601" cy="569323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Оперативные и тактические решения в части перераспределения ресурсов принимались бюро ЦК Партий республик в составе СССР, бюро обкомов, горкомов и райкомов КПСС.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Все руководители предприятий и организаций были членами ЦК партий республик, членами и кандидатами в члены обкомов, горкомов и райкомов КПСС, членами КПСС, находившимися на партийном учете в соответствующих территориальных партийных организациях.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Неподчинение решениям бюро территориальных партийных органов каралось исключением из КПСС, что равносильно было социальной смерти.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Таблица"/>
          <p:cNvGraphicFramePr/>
          <p:nvPr/>
        </p:nvGraphicFramePr>
        <p:xfrm>
          <a:off x="128006" y="268678"/>
          <a:ext cx="8891163" cy="90159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2996"/>
                <a:gridCol w="1126646"/>
                <a:gridCol w="1151235"/>
                <a:gridCol w="975756"/>
                <a:gridCol w="974638"/>
                <a:gridCol w="917635"/>
                <a:gridCol w="823748"/>
                <a:gridCol w="881868"/>
                <a:gridCol w="963460"/>
              </a:tblGrid>
              <a:tr h="609344">
                <a:tc>
                  <a:txBody>
                    <a:bodyPr/>
                    <a:lstStyle/>
                    <a:p>
                      <a:pPr indent="39687" algn="l" defTabSz="456529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Уровни управления
Уровни структуры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СССР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Окружной (отраслевой)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Областной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Городской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Районный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Поселенческий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3175">
                      <a:solidFill>
                        <a:srgbClr val="000000"/>
                      </a:solidFill>
                      <a:miter lim="0"/>
                    </a:lnR>
                    <a:lnT w="3175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048201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Союзный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ЦК КПСС, Верховный Совет СССР, Совет министров СССР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КПСС, депутаты ВС СССР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sz="1500">
                          <a:uFill>
                            <a:solidFill>
                              <a:srgbClr val="000000"/>
                            </a:solidFill>
                          </a:u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члены первичных парторганизаций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3175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90985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Столичные организации СССР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московский ГК КПСС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205631">
                <a:tc>
                  <a:txBody>
                    <a:bodyPr/>
                    <a:lstStyle/>
                    <a:p>
                      <a:pPr indent="39687" algn="l" defTabSz="456529">
                        <a:defRPr i="0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Окружной (отраслевой</a:t>
                      </a: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Военные и другие округа, отрасли народного хозяйства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Столичные организации округов и отраслей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Командования военных округов, руководство отраслей народного хозяйства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052588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 в составе СССР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Республики, в которых расположены московские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Республики, в которых размещены окружные и отраслевые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ЦК партий республик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052588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Областной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 союзного подчинения (области России)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Области, в которых расположены московские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Области, в которых размещены окружные и отраслевые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 республик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Областные комитеты КПСС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1052588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Городской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союзного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Города, в которых расположены московские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Города, в которых размещены окружные и отраслевые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республиканского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областного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горкомы КПСС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1353012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Районный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 союзного подчинения (погранзоны и пр.)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в которых расположены московские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в которых размещены окружные и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республиканского подчинения – автономные области и национальные округа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 области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Городские районы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Райкомы КПСС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12700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vMerge="1">
                  <a:tcPr/>
                </a:tc>
              </a:tr>
              <a:tr h="1047805"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Поселенческий</a:t>
                      </a:r>
                    </a:p>
                  </a:txBody>
                  <a:tcPr marL="63500" marR="63500" marT="63500" marB="63500" anchor="ctr" anchorCtr="0" horzOverflow="overflow">
                    <a:lnL w="3175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Закрытые города и военные базы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Поселки, в которых расположены московские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solidFill>
                            <a:srgbClr val="141414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Поселения, в которых размещены окружные и отраслевые организации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республиканского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областного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городского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районного подчинения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12700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456529">
                        <a:defRPr b="0" i="0" sz="1800">
                          <a:uFillTx/>
                        </a:defRPr>
                      </a:pPr>
                      <a:r>
                        <a:rPr b="1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секретари первичных организаций</a:t>
                      </a:r>
                    </a:p>
                  </a:txBody>
                  <a:tcPr marL="63500" marR="63500" marT="63500" marB="63500" anchor="ctr" anchorCtr="0" horzOverflow="overflow">
                    <a:lnL w="12700">
                      <a:solidFill>
                        <a:srgbClr val="000000"/>
                      </a:solidFill>
                      <a:miter lim="0"/>
                    </a:lnL>
                    <a:lnR w="3175">
                      <a:solidFill>
                        <a:srgbClr val="000000"/>
                      </a:solidFill>
                      <a:miter lim="0"/>
                    </a:lnR>
                    <a:lnT w="12700">
                      <a:solidFill>
                        <a:srgbClr val="000000"/>
                      </a:solidFill>
                      <a:miter lim="0"/>
                    </a:lnT>
                    <a:lnB w="3175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Отказ от руководящей роли КПСС в 1989 году сопровождался ослаблением координации в системах распределении ресурсов и дефицитом ресурсов.…"/>
          <p:cNvSpPr txBox="1"/>
          <p:nvPr>
            <p:ph type="body" idx="1"/>
          </p:nvPr>
        </p:nvSpPr>
        <p:spPr>
          <a:xfrm>
            <a:off x="608204" y="920676"/>
            <a:ext cx="8229601" cy="4525965"/>
          </a:xfrm>
          <a:prstGeom prst="rect">
            <a:avLst/>
          </a:prstGeom>
        </p:spPr>
        <p:txBody>
          <a:bodyPr/>
          <a:lstStyle/>
          <a:p>
            <a:pPr marL="230840" indent="-230840" defTabSz="153893">
              <a:spcBef>
                <a:spcPts val="200"/>
              </a:spcBef>
              <a:defRPr sz="2040"/>
            </a:pPr>
            <a:r>
              <a:t>Отказ от руководящей роли КПСС в 1989 году сопровождался ослаблением координации в системах распределении ресурсов и дефицитом ресурсов.</a:t>
            </a:r>
          </a:p>
          <a:p>
            <a:pPr marL="230840" indent="-230840" defTabSz="153893">
              <a:spcBef>
                <a:spcPts val="200"/>
              </a:spcBef>
              <a:defRPr sz="2040"/>
            </a:pPr>
            <a:r>
              <a:t>В 1991 году СССР распался на 16 своих подобий и Москву Интеграция Москвы в состав России происходит в настоящее время. </a:t>
            </a:r>
          </a:p>
          <a:p>
            <a:pPr marL="0" indent="0" defTabSz="307787">
              <a:spcBef>
                <a:spcPts val="100"/>
              </a:spcBef>
              <a:buSzTx/>
              <a:buNone/>
              <a:defRPr sz="2040">
                <a:uFillTx/>
              </a:defRPr>
            </a:pPr>
            <a:br/>
            <a:r>
              <a:t>Остатки СССР воспроизводят принципы административно-территориальной организации СССР, что видно по тому, что происходит на Украине, которая распадается по советским административным границам между элементами своего регионального деления. </a:t>
            </a:r>
          </a:p>
          <a:p>
            <a:pPr marL="0" indent="0" defTabSz="307787">
              <a:spcBef>
                <a:spcPts val="100"/>
              </a:spcBef>
              <a:buSzTx/>
              <a:buNone/>
              <a:defRPr sz="2040">
                <a:uFillTx/>
              </a:defRPr>
            </a:pPr>
            <a:r>
              <a:t>На слайде 8 красным выделены фрагменты СССР, исчезнувшие в ходе его распада.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Таблица"/>
          <p:cNvGraphicFramePr/>
          <p:nvPr/>
        </p:nvGraphicFramePr>
        <p:xfrm>
          <a:off x="339633" y="-1263571"/>
          <a:ext cx="8875605" cy="695898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071425"/>
                <a:gridCol w="1124998"/>
                <a:gridCol w="1149619"/>
                <a:gridCol w="974631"/>
                <a:gridCol w="973381"/>
                <a:gridCol w="915978"/>
                <a:gridCol w="822383"/>
                <a:gridCol w="881036"/>
                <a:gridCol w="962150"/>
              </a:tblGrid>
              <a:tr h="434049">
                <a:tc>
                  <a:txBody>
                    <a:bodyPr/>
                    <a:lstStyle/>
                    <a:p>
                      <a:pPr indent="39687" algn="l" defTabSz="649287">
                        <a:lnSpc>
                          <a:spcPct val="70000"/>
                        </a:lnSpc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Уровни управления
Уровни структуры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Окружной (отраслевой)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Областной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Городской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Районный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Поселенческий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18062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0744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Союзный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ЦК КПСС, Верховный Совет СССР, Совет министров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КПСС,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ЦК,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и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и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и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и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и депутаты ВС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059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Столичные организации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москва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московского горкома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55735">
                <a:tc>
                  <a:txBody>
                    <a:bodyPr/>
                    <a:lstStyle/>
                    <a:p>
                      <a:pPr indent="39687" algn="l" defTabSz="649287">
                        <a:defRPr i="0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Окружной (отраслевой</a:t>
                      </a:r>
                      <a:r>
                        <a:rPr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Военные и другие округа, отрасли народного хозяйства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Столичные организации округов и отраслей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Командования военных округов, руководство отраслей народного хозяйства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военных советов округов, руководители республиканских отраслей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военных советов округов, руководители областных отраслей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городских органов ЧУ, руководители предприятий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районных органов ЧУ, руководители предприятий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поселковых органов ЧУ, руководители предприятий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60822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Республиканский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 в составе СССР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Республики, в которых расположены столичные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Республики, в которых размещены окружные и отраслевые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Органы власти новых государств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партии республики, депутаты республиканского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партии республики, депутаты республиканского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партии республики, депутаты республиканского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ЦК партии республики, депутаты республиканского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60822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Областной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 союзного подчинения (области России)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Области, в которых расположены московские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Области, в которых размещены окружные и отраслевые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Области республик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Органы власти областей новых государства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обкома КПСС депутаты областного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обкома КПСС депутаты областного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обкома КПСС депутаты областного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31525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Городской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союзного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Города, в которых расположены московские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Города, в которых размещены окружные и отраслевые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республиканского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Города областного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Органы власти городов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горкома КПСС, депутаты городского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горкома КПСС, депутаты городского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89409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Районный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 союзного подчинения (погранзоны и пр.)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в которых расположены московские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в которых размещены окружные и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Районы, республиканского подчинения – автономные области и национальные округа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Районы области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Городские районы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Органы власти районов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Члены райкома КПСС, депутаты районного Совета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36124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60822"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Поселенческий</a:t>
                      </a:r>
                    </a:p>
                  </a:txBody>
                  <a:tcPr marL="44648" marR="44648" marT="44648" marB="44648" anchor="ctr" anchorCtr="0" horzOverflow="overflow">
                    <a:lnL w="18062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Закрытые города и военные базы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Поселки, в которых расположены московские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Поселения, в которых размещены окружные и отраслевые организации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республиканского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областного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городского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Поселки районного подчинения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36124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9687" algn="l" defTabSz="649287">
                        <a:defRPr b="0" i="0" sz="1800">
                          <a:uFillTx/>
                        </a:defRPr>
                      </a:pPr>
                      <a:r>
                        <a:rPr b="1" sz="10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Органы власти поселений</a:t>
                      </a:r>
                    </a:p>
                  </a:txBody>
                  <a:tcPr marL="44648" marR="44648" marT="44648" marB="44648" anchor="ctr" anchorCtr="0" horzOverflow="overflow">
                    <a:lnL w="36124">
                      <a:solidFill>
                        <a:srgbClr val="000000"/>
                      </a:solidFill>
                      <a:miter lim="0"/>
                    </a:lnL>
                    <a:lnR w="18062">
                      <a:solidFill>
                        <a:srgbClr val="000000"/>
                      </a:solidFill>
                      <a:miter lim="0"/>
                    </a:lnR>
                    <a:lnT w="36124">
                      <a:solidFill>
                        <a:srgbClr val="000000"/>
                      </a:solidFill>
                      <a:miter lim="0"/>
                    </a:lnT>
                    <a:lnB w="18062">
                      <a:solidFill>
                        <a:srgbClr val="000000"/>
                      </a:solidFill>
                      <a:miter lim="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В настоящее время административно-территориальная структура России образована 4 функционирующими уровнями  административно-территориальной организации – федеральным, окружным, городами федерального значения (Москва, С-Петербург, Севастополь, Байконур,Сочи?)региональным.…"/>
          <p:cNvSpPr txBox="1"/>
          <p:nvPr>
            <p:ph type="body" idx="1"/>
          </p:nvPr>
        </p:nvSpPr>
        <p:spPr>
          <a:xfrm>
            <a:off x="457200" y="715741"/>
            <a:ext cx="8229600" cy="452596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В настоящее время административно-территориальная структура России образована 4 функционирующими уровнями  административно-территориальной организации – федеральным, окружным, городами федерального значения (Москва, С-Петербург, Севастополь, Байконур,Сочи?)региональным.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4 уровнями организации местного самоуправления - городских округов, муниципальных районов, городских поселений и сельских поселений.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